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6"/>
  </p:notesMasterIdLst>
  <p:sldIdLst>
    <p:sldId id="263" r:id="rId5"/>
    <p:sldId id="278" r:id="rId6"/>
    <p:sldId id="289" r:id="rId7"/>
    <p:sldId id="291" r:id="rId8"/>
    <p:sldId id="292" r:id="rId9"/>
    <p:sldId id="294" r:id="rId10"/>
    <p:sldId id="288" r:id="rId11"/>
    <p:sldId id="297" r:id="rId12"/>
    <p:sldId id="299" r:id="rId13"/>
    <p:sldId id="301" r:id="rId14"/>
    <p:sldId id="280" r:id="rId1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Grueter" initials="LG" lastIdx="1" clrIdx="0">
    <p:extLst>
      <p:ext uri="{19B8F6BF-5375-455C-9EA6-DF929625EA0E}">
        <p15:presenceInfo xmlns:p15="http://schemas.microsoft.com/office/powerpoint/2012/main" userId="Lisa Grueter" providerId="None"/>
      </p:ext>
    </p:extLst>
  </p:cmAuthor>
  <p:cmAuthor id="2" name="Project Team" initials="PT" lastIdx="8" clrIdx="1">
    <p:extLst>
      <p:ext uri="{19B8F6BF-5375-455C-9EA6-DF929625EA0E}">
        <p15:presenceInfo xmlns:p15="http://schemas.microsoft.com/office/powerpoint/2012/main" userId="Project Te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D"/>
    <a:srgbClr val="EDD187"/>
    <a:srgbClr val="C5E8FB"/>
    <a:srgbClr val="F59587"/>
    <a:srgbClr val="D3CECB"/>
    <a:srgbClr val="607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91124-B19F-41AA-86FA-E69D06C0D04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43115-E5EA-40B6-848D-B0DAB9A6C9DE}">
      <dgm:prSet phldrT="[Text]" custT="1"/>
      <dgm:spPr>
        <a:solidFill>
          <a:srgbClr val="F59587"/>
        </a:solidFill>
      </dgm:spPr>
      <dgm:t>
        <a:bodyPr/>
        <a:lstStyle/>
        <a:p>
          <a:r>
            <a:rPr lang="en-US" sz="3600" dirty="0">
              <a:solidFill>
                <a:srgbClr val="18365D"/>
              </a:solidFill>
            </a:rPr>
            <a:t>Discovery</a:t>
          </a:r>
        </a:p>
        <a:p>
          <a:r>
            <a:rPr lang="en-US" sz="2000" dirty="0">
              <a:solidFill>
                <a:srgbClr val="18365D"/>
              </a:solidFill>
            </a:rPr>
            <a:t>(Fall  – Winter 2022)</a:t>
          </a:r>
        </a:p>
      </dgm:t>
    </dgm:pt>
    <dgm:pt modelId="{B042C9C0-41C5-4D6B-82F9-A6754784066F}" type="parTrans" cxnId="{4C3B2296-5874-4703-983F-5983298F8394}">
      <dgm:prSet/>
      <dgm:spPr/>
      <dgm:t>
        <a:bodyPr/>
        <a:lstStyle/>
        <a:p>
          <a:endParaRPr lang="en-US"/>
        </a:p>
      </dgm:t>
    </dgm:pt>
    <dgm:pt modelId="{23DF4BD6-6C7B-4713-BBD4-6243F7DA82E0}" type="sibTrans" cxnId="{4C3B2296-5874-4703-983F-5983298F8394}">
      <dgm:prSet/>
      <dgm:spPr/>
      <dgm:t>
        <a:bodyPr/>
        <a:lstStyle/>
        <a:p>
          <a:endParaRPr lang="en-US"/>
        </a:p>
      </dgm:t>
    </dgm:pt>
    <dgm:pt modelId="{33115101-6D61-4A85-A07C-3147FA89336F}">
      <dgm:prSet phldrT="[Text]" custT="1"/>
      <dgm:spPr>
        <a:solidFill>
          <a:srgbClr val="C5E8FB"/>
        </a:solidFill>
      </dgm:spPr>
      <dgm:t>
        <a:bodyPr/>
        <a:lstStyle/>
        <a:p>
          <a:r>
            <a:rPr lang="en-US" sz="2900" dirty="0">
              <a:solidFill>
                <a:srgbClr val="18365D"/>
              </a:solidFill>
            </a:rPr>
            <a:t>Policy  Concepts</a:t>
          </a:r>
        </a:p>
        <a:p>
          <a:r>
            <a:rPr lang="en-US" sz="2000" dirty="0">
              <a:solidFill>
                <a:srgbClr val="18365D"/>
              </a:solidFill>
            </a:rPr>
            <a:t>(Winter 2023)</a:t>
          </a:r>
        </a:p>
      </dgm:t>
    </dgm:pt>
    <dgm:pt modelId="{4368F2C9-5633-41F3-9068-3DDE3A96EF14}" type="parTrans" cxnId="{B5101860-50EB-4D18-A90B-B623EFE5175A}">
      <dgm:prSet/>
      <dgm:spPr/>
      <dgm:t>
        <a:bodyPr/>
        <a:lstStyle/>
        <a:p>
          <a:endParaRPr lang="en-US"/>
        </a:p>
      </dgm:t>
    </dgm:pt>
    <dgm:pt modelId="{31078D90-8B32-4AA5-AC78-9FEA096F4D34}" type="sibTrans" cxnId="{B5101860-50EB-4D18-A90B-B623EFE5175A}">
      <dgm:prSet/>
      <dgm:spPr/>
      <dgm:t>
        <a:bodyPr/>
        <a:lstStyle/>
        <a:p>
          <a:endParaRPr lang="en-US"/>
        </a:p>
      </dgm:t>
    </dgm:pt>
    <dgm:pt modelId="{A6C58497-A1E2-4E67-AB70-96EEE83B4B65}">
      <dgm:prSet phldrT="[Text]"/>
      <dgm:spPr/>
      <dgm:t>
        <a:bodyPr/>
        <a:lstStyle/>
        <a:p>
          <a:endParaRPr lang="en-US" dirty="0"/>
        </a:p>
      </dgm:t>
    </dgm:pt>
    <dgm:pt modelId="{C26CC490-DD8D-43E8-84BA-358F8BCC3717}" type="parTrans" cxnId="{671F040C-4D6C-4FB7-A7FD-F7FAB2C0E846}">
      <dgm:prSet/>
      <dgm:spPr/>
      <dgm:t>
        <a:bodyPr/>
        <a:lstStyle/>
        <a:p>
          <a:endParaRPr lang="en-US"/>
        </a:p>
      </dgm:t>
    </dgm:pt>
    <dgm:pt modelId="{7F4A260D-0732-43D7-BBA9-93AAADEA8642}" type="sibTrans" cxnId="{671F040C-4D6C-4FB7-A7FD-F7FAB2C0E846}">
      <dgm:prSet/>
      <dgm:spPr/>
      <dgm:t>
        <a:bodyPr/>
        <a:lstStyle/>
        <a:p>
          <a:endParaRPr lang="en-US"/>
        </a:p>
      </dgm:t>
    </dgm:pt>
    <dgm:pt modelId="{A54D2C09-24D1-43B2-8498-58ABEA58FE46}">
      <dgm:prSet phldrT="[Text]" custT="1"/>
      <dgm:spPr>
        <a:solidFill>
          <a:srgbClr val="EDD187"/>
        </a:solidFill>
      </dgm:spPr>
      <dgm:t>
        <a:bodyPr/>
        <a:lstStyle/>
        <a:p>
          <a:r>
            <a:rPr lang="en-US" sz="3600" dirty="0">
              <a:solidFill>
                <a:srgbClr val="18365D"/>
              </a:solidFill>
            </a:rPr>
            <a:t>Legislative</a:t>
          </a:r>
        </a:p>
        <a:p>
          <a:r>
            <a:rPr lang="en-US" sz="2000" dirty="0">
              <a:solidFill>
                <a:srgbClr val="18365D"/>
              </a:solidFill>
            </a:rPr>
            <a:t>(Winter-Spring 2023)</a:t>
          </a:r>
        </a:p>
      </dgm:t>
    </dgm:pt>
    <dgm:pt modelId="{6C21A1DA-32A6-4781-BBB6-BDF14919C33F}" type="parTrans" cxnId="{69EFADEA-C480-4B1F-81FC-5F94E95C8CD4}">
      <dgm:prSet/>
      <dgm:spPr/>
      <dgm:t>
        <a:bodyPr/>
        <a:lstStyle/>
        <a:p>
          <a:endParaRPr lang="en-US"/>
        </a:p>
      </dgm:t>
    </dgm:pt>
    <dgm:pt modelId="{AF0B8F6F-5992-40A0-868F-CD7F9B3D08E1}" type="sibTrans" cxnId="{69EFADEA-C480-4B1F-81FC-5F94E95C8CD4}">
      <dgm:prSet/>
      <dgm:spPr/>
      <dgm:t>
        <a:bodyPr/>
        <a:lstStyle/>
        <a:p>
          <a:endParaRPr lang="en-US"/>
        </a:p>
      </dgm:t>
    </dgm:pt>
    <dgm:pt modelId="{F1F4D38C-E16A-4449-BA2E-4B316C102508}">
      <dgm:prSet phldrT="[Text]"/>
      <dgm:spPr/>
      <dgm:t>
        <a:bodyPr/>
        <a:lstStyle/>
        <a:p>
          <a:r>
            <a:rPr lang="en-US"/>
            <a:t>Code</a:t>
          </a:r>
        </a:p>
      </dgm:t>
    </dgm:pt>
    <dgm:pt modelId="{0BF35732-62C9-4709-98D2-137B5F5BE580}" type="parTrans" cxnId="{00A31A99-8645-41E0-8E84-DF3941D57DEB}">
      <dgm:prSet/>
      <dgm:spPr/>
      <dgm:t>
        <a:bodyPr/>
        <a:lstStyle/>
        <a:p>
          <a:endParaRPr lang="en-US"/>
        </a:p>
      </dgm:t>
    </dgm:pt>
    <dgm:pt modelId="{E65258AF-C69B-46AB-9DF4-ABB3E0FC013A}" type="sibTrans" cxnId="{00A31A99-8645-41E0-8E84-DF3941D57DEB}">
      <dgm:prSet/>
      <dgm:spPr/>
      <dgm:t>
        <a:bodyPr/>
        <a:lstStyle/>
        <a:p>
          <a:endParaRPr lang="en-US"/>
        </a:p>
      </dgm:t>
    </dgm:pt>
    <dgm:pt modelId="{C701B81B-C9A9-4478-B936-5682868847C3}">
      <dgm:prSet phldrT="[Text]"/>
      <dgm:spPr/>
      <dgm:t>
        <a:bodyPr/>
        <a:lstStyle/>
        <a:p>
          <a:r>
            <a:rPr lang="en-US" dirty="0"/>
            <a:t>Survey </a:t>
          </a:r>
        </a:p>
      </dgm:t>
    </dgm:pt>
    <dgm:pt modelId="{8775F263-EC5F-4C4F-8B08-11EDEA43C25C}" type="parTrans" cxnId="{F975EEC9-2D8F-4101-B024-5509FBE2D666}">
      <dgm:prSet/>
      <dgm:spPr/>
      <dgm:t>
        <a:bodyPr/>
        <a:lstStyle/>
        <a:p>
          <a:endParaRPr lang="en-US"/>
        </a:p>
      </dgm:t>
    </dgm:pt>
    <dgm:pt modelId="{F6D9ECF6-0BA4-4F37-BE14-70107A643038}" type="sibTrans" cxnId="{F975EEC9-2D8F-4101-B024-5509FBE2D666}">
      <dgm:prSet/>
      <dgm:spPr/>
      <dgm:t>
        <a:bodyPr/>
        <a:lstStyle/>
        <a:p>
          <a:endParaRPr lang="en-US"/>
        </a:p>
      </dgm:t>
    </dgm:pt>
    <dgm:pt modelId="{1DE01288-9C03-405A-B138-737A47F2D7EA}">
      <dgm:prSet phldrT="[Text]"/>
      <dgm:spPr/>
      <dgm:t>
        <a:bodyPr/>
        <a:lstStyle/>
        <a:p>
          <a:r>
            <a:rPr lang="en-US" dirty="0"/>
            <a:t>Smaller Meetings</a:t>
          </a:r>
        </a:p>
      </dgm:t>
    </dgm:pt>
    <dgm:pt modelId="{1EE4FECA-D0EC-4DB1-A87C-8F0F91B0E841}" type="parTrans" cxnId="{96323980-45FE-40FF-9794-DD0DAB8A54D8}">
      <dgm:prSet/>
      <dgm:spPr/>
      <dgm:t>
        <a:bodyPr/>
        <a:lstStyle/>
        <a:p>
          <a:endParaRPr lang="en-US"/>
        </a:p>
      </dgm:t>
    </dgm:pt>
    <dgm:pt modelId="{2FAB6BE8-2BEF-4CCE-8E26-3F0900E87750}" type="sibTrans" cxnId="{96323980-45FE-40FF-9794-DD0DAB8A54D8}">
      <dgm:prSet/>
      <dgm:spPr/>
      <dgm:t>
        <a:bodyPr/>
        <a:lstStyle/>
        <a:p>
          <a:endParaRPr lang="en-US"/>
        </a:p>
      </dgm:t>
    </dgm:pt>
    <dgm:pt modelId="{B4EB921A-396A-40A4-9198-6138FD8B02CA}">
      <dgm:prSet phldrT="[Text]"/>
      <dgm:spPr/>
      <dgm:t>
        <a:bodyPr/>
        <a:lstStyle/>
        <a:p>
          <a:r>
            <a:rPr lang="en-US"/>
            <a:t>Comp Plan</a:t>
          </a:r>
        </a:p>
      </dgm:t>
    </dgm:pt>
    <dgm:pt modelId="{E91F3A8D-7171-464E-BC2A-CD5FE267D8E4}" type="parTrans" cxnId="{6C2E11D6-3FBD-403D-8599-F6A38582FB14}">
      <dgm:prSet/>
      <dgm:spPr/>
      <dgm:t>
        <a:bodyPr/>
        <a:lstStyle/>
        <a:p>
          <a:endParaRPr lang="en-US"/>
        </a:p>
      </dgm:t>
    </dgm:pt>
    <dgm:pt modelId="{D94DB217-D9AF-4AF1-8207-63FFDD4647C6}" type="sibTrans" cxnId="{6C2E11D6-3FBD-403D-8599-F6A38582FB14}">
      <dgm:prSet/>
      <dgm:spPr/>
      <dgm:t>
        <a:bodyPr/>
        <a:lstStyle/>
        <a:p>
          <a:endParaRPr lang="en-US"/>
        </a:p>
      </dgm:t>
    </dgm:pt>
    <dgm:pt modelId="{111D9DAA-F645-4D24-812C-52B17A1347C1}">
      <dgm:prSet phldrT="[Text]"/>
      <dgm:spPr/>
      <dgm:t>
        <a:bodyPr/>
        <a:lstStyle/>
        <a:p>
          <a:r>
            <a:rPr lang="en-US" dirty="0"/>
            <a:t>Multiple Options</a:t>
          </a:r>
        </a:p>
      </dgm:t>
    </dgm:pt>
    <dgm:pt modelId="{183A213A-867B-4620-AEBE-7AA61D226DC2}" type="parTrans" cxnId="{B79D6869-5684-4E03-867C-1E33A7B679D6}">
      <dgm:prSet/>
      <dgm:spPr/>
      <dgm:t>
        <a:bodyPr/>
        <a:lstStyle/>
        <a:p>
          <a:endParaRPr lang="en-US"/>
        </a:p>
      </dgm:t>
    </dgm:pt>
    <dgm:pt modelId="{42C58AA2-2ACE-44C5-A414-522179FDCA57}" type="sibTrans" cxnId="{B79D6869-5684-4E03-867C-1E33A7B679D6}">
      <dgm:prSet/>
      <dgm:spPr/>
      <dgm:t>
        <a:bodyPr/>
        <a:lstStyle/>
        <a:p>
          <a:endParaRPr lang="en-US"/>
        </a:p>
      </dgm:t>
    </dgm:pt>
    <dgm:pt modelId="{9FB79837-08D4-412E-BE8D-0D427E20924F}">
      <dgm:prSet phldrT="[Text]"/>
      <dgm:spPr/>
      <dgm:t>
        <a:bodyPr/>
        <a:lstStyle/>
        <a:p>
          <a:r>
            <a:rPr lang="en-US" dirty="0"/>
            <a:t>Public Forum</a:t>
          </a:r>
        </a:p>
      </dgm:t>
    </dgm:pt>
    <dgm:pt modelId="{AEFC8FFD-0AE5-4512-AA89-B890FFF440C4}" type="parTrans" cxnId="{1E3D43F3-F200-45BC-82C5-F83D51A110DF}">
      <dgm:prSet/>
      <dgm:spPr/>
      <dgm:t>
        <a:bodyPr/>
        <a:lstStyle/>
        <a:p>
          <a:endParaRPr lang="en-US"/>
        </a:p>
      </dgm:t>
    </dgm:pt>
    <dgm:pt modelId="{41907EAB-BA34-4E99-97B0-75A470B4925A}" type="sibTrans" cxnId="{1E3D43F3-F200-45BC-82C5-F83D51A110DF}">
      <dgm:prSet/>
      <dgm:spPr/>
      <dgm:t>
        <a:bodyPr/>
        <a:lstStyle/>
        <a:p>
          <a:endParaRPr lang="en-US"/>
        </a:p>
      </dgm:t>
    </dgm:pt>
    <dgm:pt modelId="{9149E5B5-9C79-4BB1-A71D-8C5F6456F0B7}" type="pres">
      <dgm:prSet presAssocID="{8FC91124-B19F-41AA-86FA-E69D06C0D040}" presName="Name0" presStyleCnt="0">
        <dgm:presLayoutVars>
          <dgm:dir/>
          <dgm:animLvl val="lvl"/>
          <dgm:resizeHandles val="exact"/>
        </dgm:presLayoutVars>
      </dgm:prSet>
      <dgm:spPr/>
    </dgm:pt>
    <dgm:pt modelId="{5927CDEA-28A2-4A22-84BE-83DCED39B1C5}" type="pres">
      <dgm:prSet presAssocID="{CA243115-E5EA-40B6-848D-B0DAB9A6C9DE}" presName="composite" presStyleCnt="0"/>
      <dgm:spPr/>
    </dgm:pt>
    <dgm:pt modelId="{E9C93EA7-8EAB-4279-B40E-52596A6A326B}" type="pres">
      <dgm:prSet presAssocID="{CA243115-E5EA-40B6-848D-B0DAB9A6C9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42493A6-AF13-46D6-8018-D502EAD0DC4C}" type="pres">
      <dgm:prSet presAssocID="{CA243115-E5EA-40B6-848D-B0DAB9A6C9DE}" presName="desTx" presStyleLbl="revTx" presStyleIdx="0" presStyleCnt="3">
        <dgm:presLayoutVars>
          <dgm:bulletEnabled val="1"/>
        </dgm:presLayoutVars>
      </dgm:prSet>
      <dgm:spPr/>
    </dgm:pt>
    <dgm:pt modelId="{92405630-8B9B-4447-B841-F77CCAB5A3B8}" type="pres">
      <dgm:prSet presAssocID="{23DF4BD6-6C7B-4713-BBD4-6243F7DA82E0}" presName="space" presStyleCnt="0"/>
      <dgm:spPr/>
    </dgm:pt>
    <dgm:pt modelId="{CD63D1A9-6C7C-44FE-B66B-05C6A83C61BD}" type="pres">
      <dgm:prSet presAssocID="{33115101-6D61-4A85-A07C-3147FA89336F}" presName="composite" presStyleCnt="0"/>
      <dgm:spPr/>
    </dgm:pt>
    <dgm:pt modelId="{1B0233A4-92A1-468D-BFE1-DC0E613F7A1F}" type="pres">
      <dgm:prSet presAssocID="{33115101-6D61-4A85-A07C-3147FA89336F}" presName="parTx" presStyleLbl="node1" presStyleIdx="1" presStyleCnt="3" custLinFactNeighborX="-3094" custLinFactNeighborY="-2826">
        <dgm:presLayoutVars>
          <dgm:chMax val="0"/>
          <dgm:chPref val="0"/>
          <dgm:bulletEnabled val="1"/>
        </dgm:presLayoutVars>
      </dgm:prSet>
      <dgm:spPr/>
    </dgm:pt>
    <dgm:pt modelId="{15400D3E-E135-4FB8-9DC0-1AA1D9FA4AE8}" type="pres">
      <dgm:prSet presAssocID="{33115101-6D61-4A85-A07C-3147FA89336F}" presName="desTx" presStyleLbl="revTx" presStyleIdx="1" presStyleCnt="3" custScaleX="100778" custScaleY="96882" custLinFactNeighborX="8438" custLinFactNeighborY="-24701">
        <dgm:presLayoutVars>
          <dgm:bulletEnabled val="1"/>
        </dgm:presLayoutVars>
      </dgm:prSet>
      <dgm:spPr/>
    </dgm:pt>
    <dgm:pt modelId="{073228A5-89D2-4668-97B7-7263E856F841}" type="pres">
      <dgm:prSet presAssocID="{31078D90-8B32-4AA5-AC78-9FEA096F4D34}" presName="space" presStyleCnt="0"/>
      <dgm:spPr/>
    </dgm:pt>
    <dgm:pt modelId="{A30310A9-74D5-4DA9-B19B-B45C753D937E}" type="pres">
      <dgm:prSet presAssocID="{A54D2C09-24D1-43B2-8498-58ABEA58FE46}" presName="composite" presStyleCnt="0"/>
      <dgm:spPr/>
    </dgm:pt>
    <dgm:pt modelId="{18C84FFE-15E9-4CD1-A132-E2A07053DA3C}" type="pres">
      <dgm:prSet presAssocID="{A54D2C09-24D1-43B2-8498-58ABEA58FE46}" presName="parTx" presStyleLbl="node1" presStyleIdx="2" presStyleCnt="3" custLinFactNeighborX="943" custLinFactNeighborY="-3001">
        <dgm:presLayoutVars>
          <dgm:chMax val="0"/>
          <dgm:chPref val="0"/>
          <dgm:bulletEnabled val="1"/>
        </dgm:presLayoutVars>
      </dgm:prSet>
      <dgm:spPr/>
    </dgm:pt>
    <dgm:pt modelId="{CA456F12-8D34-4600-8F79-4DFE8348E9C7}" type="pres">
      <dgm:prSet presAssocID="{A54D2C09-24D1-43B2-8498-58ABEA58FE46}" presName="desTx" presStyleLbl="revTx" presStyleIdx="2" presStyleCnt="3">
        <dgm:presLayoutVars>
          <dgm:bulletEnabled val="1"/>
        </dgm:presLayoutVars>
      </dgm:prSet>
      <dgm:spPr/>
    </dgm:pt>
  </dgm:ptLst>
  <dgm:cxnLst>
    <dgm:cxn modelId="{886E770B-C27B-4D6E-A41C-309931712550}" type="presOf" srcId="{8FC91124-B19F-41AA-86FA-E69D06C0D040}" destId="{9149E5B5-9C79-4BB1-A71D-8C5F6456F0B7}" srcOrd="0" destOrd="0" presId="urn:microsoft.com/office/officeart/2005/8/layout/chevron1"/>
    <dgm:cxn modelId="{671F040C-4D6C-4FB7-A7FD-F7FAB2C0E846}" srcId="{33115101-6D61-4A85-A07C-3147FA89336F}" destId="{A6C58497-A1E2-4E67-AB70-96EEE83B4B65}" srcOrd="0" destOrd="0" parTransId="{C26CC490-DD8D-43E8-84BA-358F8BCC3717}" sibTransId="{7F4A260D-0732-43D7-BBA9-93AAADEA8642}"/>
    <dgm:cxn modelId="{4B33C70F-D26D-45ED-B54F-C2C9D2D26D0A}" type="presOf" srcId="{111D9DAA-F645-4D24-812C-52B17A1347C1}" destId="{15400D3E-E135-4FB8-9DC0-1AA1D9FA4AE8}" srcOrd="0" destOrd="1" presId="urn:microsoft.com/office/officeart/2005/8/layout/chevron1"/>
    <dgm:cxn modelId="{B5101860-50EB-4D18-A90B-B623EFE5175A}" srcId="{8FC91124-B19F-41AA-86FA-E69D06C0D040}" destId="{33115101-6D61-4A85-A07C-3147FA89336F}" srcOrd="1" destOrd="0" parTransId="{4368F2C9-5633-41F3-9068-3DDE3A96EF14}" sibTransId="{31078D90-8B32-4AA5-AC78-9FEA096F4D34}"/>
    <dgm:cxn modelId="{49259747-BEE9-4934-A92D-CEC73A8B2DAD}" type="presOf" srcId="{CA243115-E5EA-40B6-848D-B0DAB9A6C9DE}" destId="{E9C93EA7-8EAB-4279-B40E-52596A6A326B}" srcOrd="0" destOrd="0" presId="urn:microsoft.com/office/officeart/2005/8/layout/chevron1"/>
    <dgm:cxn modelId="{B79D6869-5684-4E03-867C-1E33A7B679D6}" srcId="{33115101-6D61-4A85-A07C-3147FA89336F}" destId="{111D9DAA-F645-4D24-812C-52B17A1347C1}" srcOrd="1" destOrd="0" parTransId="{183A213A-867B-4620-AEBE-7AA61D226DC2}" sibTransId="{42C58AA2-2ACE-44C5-A414-522179FDCA57}"/>
    <dgm:cxn modelId="{3BF2AB70-BDEF-47A2-BCEB-E57B2619075F}" type="presOf" srcId="{33115101-6D61-4A85-A07C-3147FA89336F}" destId="{1B0233A4-92A1-468D-BFE1-DC0E613F7A1F}" srcOrd="0" destOrd="0" presId="urn:microsoft.com/office/officeart/2005/8/layout/chevron1"/>
    <dgm:cxn modelId="{77496778-260A-43B4-8BF4-63134B234CE6}" type="presOf" srcId="{F1F4D38C-E16A-4449-BA2E-4B316C102508}" destId="{CA456F12-8D34-4600-8F79-4DFE8348E9C7}" srcOrd="0" destOrd="0" presId="urn:microsoft.com/office/officeart/2005/8/layout/chevron1"/>
    <dgm:cxn modelId="{96323980-45FE-40FF-9794-DD0DAB8A54D8}" srcId="{CA243115-E5EA-40B6-848D-B0DAB9A6C9DE}" destId="{1DE01288-9C03-405A-B138-737A47F2D7EA}" srcOrd="1" destOrd="0" parTransId="{1EE4FECA-D0EC-4DB1-A87C-8F0F91B0E841}" sibTransId="{2FAB6BE8-2BEF-4CCE-8E26-3F0900E87750}"/>
    <dgm:cxn modelId="{71679789-2B8C-46DB-BC53-9871E0A4EE62}" type="presOf" srcId="{1DE01288-9C03-405A-B138-737A47F2D7EA}" destId="{B42493A6-AF13-46D6-8018-D502EAD0DC4C}" srcOrd="0" destOrd="1" presId="urn:microsoft.com/office/officeart/2005/8/layout/chevron1"/>
    <dgm:cxn modelId="{9474F493-34F8-490D-BF07-B2781BF616A4}" type="presOf" srcId="{9FB79837-08D4-412E-BE8D-0D427E20924F}" destId="{B42493A6-AF13-46D6-8018-D502EAD0DC4C}" srcOrd="0" destOrd="2" presId="urn:microsoft.com/office/officeart/2005/8/layout/chevron1"/>
    <dgm:cxn modelId="{4C3B2296-5874-4703-983F-5983298F8394}" srcId="{8FC91124-B19F-41AA-86FA-E69D06C0D040}" destId="{CA243115-E5EA-40B6-848D-B0DAB9A6C9DE}" srcOrd="0" destOrd="0" parTransId="{B042C9C0-41C5-4D6B-82F9-A6754784066F}" sibTransId="{23DF4BD6-6C7B-4713-BBD4-6243F7DA82E0}"/>
    <dgm:cxn modelId="{8E80CD97-E879-4B29-8FEA-17AF0FA7CBD9}" type="presOf" srcId="{A6C58497-A1E2-4E67-AB70-96EEE83B4B65}" destId="{15400D3E-E135-4FB8-9DC0-1AA1D9FA4AE8}" srcOrd="0" destOrd="0" presId="urn:microsoft.com/office/officeart/2005/8/layout/chevron1"/>
    <dgm:cxn modelId="{00A31A99-8645-41E0-8E84-DF3941D57DEB}" srcId="{A54D2C09-24D1-43B2-8498-58ABEA58FE46}" destId="{F1F4D38C-E16A-4449-BA2E-4B316C102508}" srcOrd="0" destOrd="0" parTransId="{0BF35732-62C9-4709-98D2-137B5F5BE580}" sibTransId="{E65258AF-C69B-46AB-9DF4-ABB3E0FC013A}"/>
    <dgm:cxn modelId="{C7B506BE-CA77-4562-B824-0EBC5D1ACBE3}" type="presOf" srcId="{B4EB921A-396A-40A4-9198-6138FD8B02CA}" destId="{CA456F12-8D34-4600-8F79-4DFE8348E9C7}" srcOrd="0" destOrd="1" presId="urn:microsoft.com/office/officeart/2005/8/layout/chevron1"/>
    <dgm:cxn modelId="{F975EEC9-2D8F-4101-B024-5509FBE2D666}" srcId="{CA243115-E5EA-40B6-848D-B0DAB9A6C9DE}" destId="{C701B81B-C9A9-4478-B936-5682868847C3}" srcOrd="0" destOrd="0" parTransId="{8775F263-EC5F-4C4F-8B08-11EDEA43C25C}" sibTransId="{F6D9ECF6-0BA4-4F37-BE14-70107A643038}"/>
    <dgm:cxn modelId="{6C2E11D6-3FBD-403D-8599-F6A38582FB14}" srcId="{A54D2C09-24D1-43B2-8498-58ABEA58FE46}" destId="{B4EB921A-396A-40A4-9198-6138FD8B02CA}" srcOrd="1" destOrd="0" parTransId="{E91F3A8D-7171-464E-BC2A-CD5FE267D8E4}" sibTransId="{D94DB217-D9AF-4AF1-8207-63FFDD4647C6}"/>
    <dgm:cxn modelId="{69EFADEA-C480-4B1F-81FC-5F94E95C8CD4}" srcId="{8FC91124-B19F-41AA-86FA-E69D06C0D040}" destId="{A54D2C09-24D1-43B2-8498-58ABEA58FE46}" srcOrd="2" destOrd="0" parTransId="{6C21A1DA-32A6-4781-BBB6-BDF14919C33F}" sibTransId="{AF0B8F6F-5992-40A0-868F-CD7F9B3D08E1}"/>
    <dgm:cxn modelId="{1E3D43F3-F200-45BC-82C5-F83D51A110DF}" srcId="{CA243115-E5EA-40B6-848D-B0DAB9A6C9DE}" destId="{9FB79837-08D4-412E-BE8D-0D427E20924F}" srcOrd="2" destOrd="0" parTransId="{AEFC8FFD-0AE5-4512-AA89-B890FFF440C4}" sibTransId="{41907EAB-BA34-4E99-97B0-75A470B4925A}"/>
    <dgm:cxn modelId="{99AF24F4-38FE-4A69-8CB9-C533024D79EA}" type="presOf" srcId="{C701B81B-C9A9-4478-B936-5682868847C3}" destId="{B42493A6-AF13-46D6-8018-D502EAD0DC4C}" srcOrd="0" destOrd="0" presId="urn:microsoft.com/office/officeart/2005/8/layout/chevron1"/>
    <dgm:cxn modelId="{BB7DEAFE-7667-42F5-B662-7F02EED6E6A5}" type="presOf" srcId="{A54D2C09-24D1-43B2-8498-58ABEA58FE46}" destId="{18C84FFE-15E9-4CD1-A132-E2A07053DA3C}" srcOrd="0" destOrd="0" presId="urn:microsoft.com/office/officeart/2005/8/layout/chevron1"/>
    <dgm:cxn modelId="{C91961F0-0FCD-4399-8383-1EE2C128461F}" type="presParOf" srcId="{9149E5B5-9C79-4BB1-A71D-8C5F6456F0B7}" destId="{5927CDEA-28A2-4A22-84BE-83DCED39B1C5}" srcOrd="0" destOrd="0" presId="urn:microsoft.com/office/officeart/2005/8/layout/chevron1"/>
    <dgm:cxn modelId="{9870BB62-985D-4301-83A0-703DBF4918ED}" type="presParOf" srcId="{5927CDEA-28A2-4A22-84BE-83DCED39B1C5}" destId="{E9C93EA7-8EAB-4279-B40E-52596A6A326B}" srcOrd="0" destOrd="0" presId="urn:microsoft.com/office/officeart/2005/8/layout/chevron1"/>
    <dgm:cxn modelId="{ADC94BCB-61B5-4819-800B-8BBC68583BEE}" type="presParOf" srcId="{5927CDEA-28A2-4A22-84BE-83DCED39B1C5}" destId="{B42493A6-AF13-46D6-8018-D502EAD0DC4C}" srcOrd="1" destOrd="0" presId="urn:microsoft.com/office/officeart/2005/8/layout/chevron1"/>
    <dgm:cxn modelId="{143E9D80-FE1F-4F63-A0DD-92C6E1CCC700}" type="presParOf" srcId="{9149E5B5-9C79-4BB1-A71D-8C5F6456F0B7}" destId="{92405630-8B9B-4447-B841-F77CCAB5A3B8}" srcOrd="1" destOrd="0" presId="urn:microsoft.com/office/officeart/2005/8/layout/chevron1"/>
    <dgm:cxn modelId="{D9558B8A-1DE6-456D-A72E-38C2850FBA30}" type="presParOf" srcId="{9149E5B5-9C79-4BB1-A71D-8C5F6456F0B7}" destId="{CD63D1A9-6C7C-44FE-B66B-05C6A83C61BD}" srcOrd="2" destOrd="0" presId="urn:microsoft.com/office/officeart/2005/8/layout/chevron1"/>
    <dgm:cxn modelId="{FC7BCB9E-F7A4-4813-AA2B-FD91CCBB2B5E}" type="presParOf" srcId="{CD63D1A9-6C7C-44FE-B66B-05C6A83C61BD}" destId="{1B0233A4-92A1-468D-BFE1-DC0E613F7A1F}" srcOrd="0" destOrd="0" presId="urn:microsoft.com/office/officeart/2005/8/layout/chevron1"/>
    <dgm:cxn modelId="{683A38AB-A990-4E8A-9BB7-F811447A88D3}" type="presParOf" srcId="{CD63D1A9-6C7C-44FE-B66B-05C6A83C61BD}" destId="{15400D3E-E135-4FB8-9DC0-1AA1D9FA4AE8}" srcOrd="1" destOrd="0" presId="urn:microsoft.com/office/officeart/2005/8/layout/chevron1"/>
    <dgm:cxn modelId="{1CB54E28-599F-4CFF-9F3D-C36999148FA1}" type="presParOf" srcId="{9149E5B5-9C79-4BB1-A71D-8C5F6456F0B7}" destId="{073228A5-89D2-4668-97B7-7263E856F841}" srcOrd="3" destOrd="0" presId="urn:microsoft.com/office/officeart/2005/8/layout/chevron1"/>
    <dgm:cxn modelId="{5B971619-88FC-48E6-B5FD-C70377CA3A4C}" type="presParOf" srcId="{9149E5B5-9C79-4BB1-A71D-8C5F6456F0B7}" destId="{A30310A9-74D5-4DA9-B19B-B45C753D937E}" srcOrd="4" destOrd="0" presId="urn:microsoft.com/office/officeart/2005/8/layout/chevron1"/>
    <dgm:cxn modelId="{D4E23909-D620-4388-B200-12559242C789}" type="presParOf" srcId="{A30310A9-74D5-4DA9-B19B-B45C753D937E}" destId="{18C84FFE-15E9-4CD1-A132-E2A07053DA3C}" srcOrd="0" destOrd="0" presId="urn:microsoft.com/office/officeart/2005/8/layout/chevron1"/>
    <dgm:cxn modelId="{34433848-1DB6-4FD2-A9D7-5E20AE46CEFE}" type="presParOf" srcId="{A30310A9-74D5-4DA9-B19B-B45C753D937E}" destId="{CA456F12-8D34-4600-8F79-4DFE8348E9C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93EA7-8EAB-4279-B40E-52596A6A326B}">
      <dsp:nvSpPr>
        <dsp:cNvPr id="0" name=""/>
        <dsp:cNvSpPr/>
      </dsp:nvSpPr>
      <dsp:spPr>
        <a:xfrm>
          <a:off x="1192" y="24029"/>
          <a:ext cx="3622235" cy="1448894"/>
        </a:xfrm>
        <a:prstGeom prst="chevron">
          <a:avLst/>
        </a:prstGeom>
        <a:solidFill>
          <a:srgbClr val="F595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18365D"/>
              </a:solidFill>
            </a:rPr>
            <a:t>Discovery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8365D"/>
              </a:solidFill>
            </a:rPr>
            <a:t>(Fall  – Winter 2022)</a:t>
          </a:r>
        </a:p>
      </dsp:txBody>
      <dsp:txXfrm>
        <a:off x="725639" y="24029"/>
        <a:ext cx="2173341" cy="1448894"/>
      </dsp:txXfrm>
    </dsp:sp>
    <dsp:sp modelId="{B42493A6-AF13-46D6-8018-D502EAD0DC4C}">
      <dsp:nvSpPr>
        <dsp:cNvPr id="0" name=""/>
        <dsp:cNvSpPr/>
      </dsp:nvSpPr>
      <dsp:spPr>
        <a:xfrm>
          <a:off x="1192" y="1654036"/>
          <a:ext cx="2897788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Survey 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Smaller Meetings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Public Forum</a:t>
          </a:r>
        </a:p>
      </dsp:txBody>
      <dsp:txXfrm>
        <a:off x="1192" y="1654036"/>
        <a:ext cx="2897788" cy="3060000"/>
      </dsp:txXfrm>
    </dsp:sp>
    <dsp:sp modelId="{1B0233A4-92A1-468D-BFE1-DC0E613F7A1F}">
      <dsp:nvSpPr>
        <dsp:cNvPr id="0" name=""/>
        <dsp:cNvSpPr/>
      </dsp:nvSpPr>
      <dsp:spPr>
        <a:xfrm>
          <a:off x="3306628" y="6936"/>
          <a:ext cx="3622235" cy="1448894"/>
        </a:xfrm>
        <a:prstGeom prst="chevron">
          <a:avLst/>
        </a:prstGeom>
        <a:solidFill>
          <a:srgbClr val="C5E8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rgbClr val="18365D"/>
              </a:solidFill>
            </a:rPr>
            <a:t>Policy  Concepts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8365D"/>
              </a:solidFill>
            </a:rPr>
            <a:t>(Winter 2023)</a:t>
          </a:r>
        </a:p>
      </dsp:txBody>
      <dsp:txXfrm>
        <a:off x="4031075" y="6936"/>
        <a:ext cx="2173341" cy="1448894"/>
      </dsp:txXfrm>
    </dsp:sp>
    <dsp:sp modelId="{15400D3E-E135-4FB8-9DC0-1AA1D9FA4AE8}">
      <dsp:nvSpPr>
        <dsp:cNvPr id="0" name=""/>
        <dsp:cNvSpPr/>
      </dsp:nvSpPr>
      <dsp:spPr>
        <a:xfrm>
          <a:off x="3651943" y="969743"/>
          <a:ext cx="2920333" cy="2964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/>
            <a:t>Multiple Options</a:t>
          </a:r>
        </a:p>
      </dsp:txBody>
      <dsp:txXfrm>
        <a:off x="3651943" y="969743"/>
        <a:ext cx="2920333" cy="2964589"/>
      </dsp:txXfrm>
    </dsp:sp>
    <dsp:sp modelId="{18C84FFE-15E9-4CD1-A132-E2A07053DA3C}">
      <dsp:nvSpPr>
        <dsp:cNvPr id="0" name=""/>
        <dsp:cNvSpPr/>
      </dsp:nvSpPr>
      <dsp:spPr>
        <a:xfrm>
          <a:off x="6826129" y="0"/>
          <a:ext cx="3622235" cy="1448894"/>
        </a:xfrm>
        <a:prstGeom prst="chevron">
          <a:avLst/>
        </a:prstGeom>
        <a:solidFill>
          <a:srgbClr val="EDD1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18365D"/>
              </a:solidFill>
            </a:rPr>
            <a:t>Legislative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18365D"/>
              </a:solidFill>
            </a:rPr>
            <a:t>(Winter-Spring 2023)</a:t>
          </a:r>
        </a:p>
      </dsp:txBody>
      <dsp:txXfrm>
        <a:off x="7550576" y="0"/>
        <a:ext cx="2173341" cy="1448894"/>
      </dsp:txXfrm>
    </dsp:sp>
    <dsp:sp modelId="{CA456F12-8D34-4600-8F79-4DFE8348E9C7}">
      <dsp:nvSpPr>
        <dsp:cNvPr id="0" name=""/>
        <dsp:cNvSpPr/>
      </dsp:nvSpPr>
      <dsp:spPr>
        <a:xfrm>
          <a:off x="6824936" y="1654036"/>
          <a:ext cx="2897788" cy="30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Code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/>
            <a:t>Comp Plan</a:t>
          </a:r>
        </a:p>
      </dsp:txBody>
      <dsp:txXfrm>
        <a:off x="6824936" y="1654036"/>
        <a:ext cx="2897788" cy="30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616B0-CC94-431E-83F4-4D407B90765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834D-45E0-4593-A082-0D8DD36BA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5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834D-45E0-4593-A082-0D8DD36BA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834D-45E0-4593-A082-0D8DD36BA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3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1834D-45E0-4593-A082-0D8DD36BA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F4939-CB9E-41F4-BFD1-BE85C8628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924FBB-333D-49B4-8AC2-B35DB6573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A4B21-DD8A-41EF-A5E7-D1480253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381F-924F-4B28-94EA-11B7BE25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BA32D-3AEC-4B34-8516-2145F31B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FEFB5-77BE-4782-BA52-C70C2C48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9CEA4-6E01-447E-9FE4-46EF1D914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CEF6C-85E0-466D-92F1-91199C8F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479C3-D675-4E98-BA0F-22FCE872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BAF53-409F-4420-B7E5-A4338F3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8B069-5B64-4920-8503-F3B9D815B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02A6D-7459-4C98-8ECD-8894E99EA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19F0-23DF-452E-963B-E06CDF2B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BEDA5-0191-4B2F-AA85-DC79E760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2400-DE7C-4C74-861B-29116F3F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99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AD94F-436A-465B-B2C6-D1E1D1B7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4DA0-97B8-4D70-8B34-91B43D04F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956E6-9BDA-44E7-99AA-FDA9E5CF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 b="1">
                <a:latin typeface="Corbel" panose="020B0503020204020204" pitchFamily="34" charset="0"/>
              </a:defRPr>
            </a:lvl1pPr>
          </a:lstStyle>
          <a:p>
            <a:r>
              <a:rPr lang="en-US"/>
              <a:t>1/29/2021</a:t>
            </a:r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6FE99-5ED6-4408-A8F5-8C9C7466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fld id="{DC4C2619-51E3-433B-8728-F6497A45BB80}" type="slidenum">
              <a:rPr lang="en-US" smtClean="0"/>
              <a:pPr/>
              <a:t>‹#›</a:t>
            </a:fld>
            <a:endParaRPr lang="en-US">
              <a:solidFill>
                <a:schemeClr val="accent3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5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8245-B291-4EA9-916D-051FB1C8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AE193-81D1-475F-A89F-9F46310F4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5B3F9-93EB-429A-9A68-7F5B76EB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643B6-DB69-4DB6-92B6-845DC4918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F77F0-8E59-425E-9F02-3CC5AB84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77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048D-9F75-4731-ADE1-8626CC14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FE4F-3AD9-4125-884C-D03C3C3FE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B83D1-DB18-4C67-9EE3-104143D5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C6D13-EF4A-451A-AC85-29B32837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17256-978B-440E-9974-ED73480A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34BAA-1E4B-4EAE-A03C-7D18AE66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7423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A6BC-AE6F-44B4-8476-41FAF2EB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5E01E-2CB0-42DF-8C96-259D2DFF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2029E-DAF2-4B5B-8698-AD07A20AC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3FEA9-411B-41CA-B6DA-E22F8C8BF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6287B-6663-455F-956E-0E922AF3D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8DA1F-5BBB-410B-904B-880B2857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B30BE-F749-459A-81D3-B7D9FD7B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04D88-65FF-43D8-AE6C-051D6116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819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0CD5-F03C-433B-927E-E1A26FBE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54609-956B-4536-B92E-28CAFCC4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D1961-BF8D-4BF9-8A8F-6D594323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F2D1-079E-46DB-A3A8-4678B2AB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183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E0A9C-A782-469B-A809-A8D81250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5AF2A-86C9-4E10-A065-5225FF72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5F62F-39C7-4A2F-93BC-3EA9158C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651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4C46-4996-463E-87C2-E70E53C3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0C84B-7276-44BB-BB50-96AF25C5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6A19E-1AAD-421D-9BE2-05CDDDF72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8C5DE-091B-4B95-806B-CEA6A75D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096E2-00DF-4676-A322-6A3EF7D81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9C28B-B9D6-4B11-A7A6-07D3E6008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1070875" y="466725"/>
            <a:ext cx="565849" cy="49561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56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CB9B-9176-425D-AF56-A95C193E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F048BD-DCE6-4C91-8AB9-0ED2DCE31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D81BD-D9AD-45BD-93FB-E7BEACAAF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41AC8-D5E8-40EE-8358-9391ADC3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938FD-B2B1-4354-8BE6-4CC3D25A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A1C4E-87EA-4DBA-B850-E36336C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5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F0734C-C411-40DD-B60E-AD0A3A14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78B18-CFD8-46A9-B03E-EE5502D5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D4A9-3F43-415C-ADEE-0B79A3CE9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1/29/2021</a:t>
            </a:r>
            <a:endParaRPr lang="en-US" sz="2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D7E16-C37B-4FBC-8676-D21663349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3"/>
                </a:solidFill>
                <a:latin typeface="Corbel" panose="020B0503020204020204" pitchFamily="34" charset="0"/>
              </a:defRPr>
            </a:lvl1pPr>
          </a:lstStyle>
          <a:p>
            <a:fld id="{DC4C2619-51E3-433B-8728-F6497A45BB80}" type="slidenum">
              <a:rPr lang="en-US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233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6076B4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Lisa@berkconsulting.com" TargetMode="External"/><Relationship Id="rId4" Type="http://schemas.openxmlformats.org/officeDocument/2006/relationships/hyperlink" Target="mailto:pgill@co.skagit.w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AF56654-3F03-4B3E-89AE-73F2721DA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b="-404"/>
          <a:stretch/>
        </p:blipFill>
        <p:spPr bwMode="auto">
          <a:xfrm>
            <a:off x="6815580" y="7554849"/>
            <a:ext cx="3338898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large green field with trees in the background&#10;&#10;Description automatically generated">
            <a:extLst>
              <a:ext uri="{FF2B5EF4-FFF2-40B4-BE49-F238E27FC236}">
                <a16:creationId xmlns:a16="http://schemas.microsoft.com/office/drawing/2014/main" id="{A1F3731B-B6DC-48BF-806D-94730D2AB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16658"/>
          <a:stretch/>
        </p:blipFill>
        <p:spPr bwMode="auto"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A6A9917C-8CBB-4F7E-975A-F69F467F7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207" y="3310388"/>
            <a:ext cx="5954697" cy="617620"/>
          </a:xfrm>
        </p:spPr>
        <p:txBody>
          <a:bodyPr>
            <a:noAutofit/>
          </a:bodyPr>
          <a:lstStyle/>
          <a:p>
            <a:pPr algn="r"/>
            <a:r>
              <a:rPr lang="en-US" sz="3200" b="1" dirty="0"/>
              <a:t>Update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BBF0F55-B931-425E-8DD0-8528AF40DB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r="-3" b="5844"/>
          <a:stretch/>
        </p:blipFill>
        <p:spPr>
          <a:xfrm>
            <a:off x="10610358" y="293318"/>
            <a:ext cx="1120851" cy="981724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98E1B62-5E79-4E83-8F28-8154369E60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2013" r="10018" b="72580"/>
          <a:stretch/>
        </p:blipFill>
        <p:spPr>
          <a:xfrm>
            <a:off x="5905207" y="1765904"/>
            <a:ext cx="6125924" cy="15241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1BFF34-0652-4353-9B31-7E12AABA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C2619-51E3-433B-8728-F6497A45BB80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FF86E4-6A42-4CA3-B0DB-0D776ED96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1/29/2021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BC060CA-3214-4890-81FE-3D93A21A1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29571" r="-138" b="22595"/>
          <a:stretch/>
        </p:blipFill>
        <p:spPr bwMode="auto">
          <a:xfrm>
            <a:off x="0" y="1"/>
            <a:ext cx="6847806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4">
            <a:extLst>
              <a:ext uri="{FF2B5EF4-FFF2-40B4-BE49-F238E27FC236}">
                <a16:creationId xmlns:a16="http://schemas.microsoft.com/office/drawing/2014/main" id="{84CF19A5-7C8D-4A46-755D-CD9FB69236EF}"/>
              </a:ext>
            </a:extLst>
          </p:cNvPr>
          <p:cNvSpPr txBox="1">
            <a:spLocks/>
          </p:cNvSpPr>
          <p:nvPr/>
        </p:nvSpPr>
        <p:spPr>
          <a:xfrm>
            <a:off x="7418400" y="4264497"/>
            <a:ext cx="4165290" cy="617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6076B4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December 13, 2022</a:t>
            </a:r>
          </a:p>
        </p:txBody>
      </p:sp>
    </p:spTree>
    <p:extLst>
      <p:ext uri="{BB962C8B-B14F-4D97-AF65-F5344CB8AC3E}">
        <p14:creationId xmlns:p14="http://schemas.microsoft.com/office/powerpoint/2010/main" val="232331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DAC-EE22-4884-96AA-F5CF02ED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-105748"/>
            <a:ext cx="6586491" cy="1676603"/>
          </a:xfrm>
        </p:spPr>
        <p:txBody>
          <a:bodyPr>
            <a:normAutofit/>
          </a:bodyPr>
          <a:lstStyle/>
          <a:p>
            <a:r>
              <a:rPr lang="en-US" sz="3600" dirty="0"/>
              <a:t>Town Hall 12/06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CBC8-CEAE-4296-B014-92CB0C1F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553" y="1304439"/>
            <a:ext cx="7315199" cy="5234473"/>
          </a:xfrm>
        </p:spPr>
        <p:txBody>
          <a:bodyPr>
            <a:normAutofit/>
          </a:bodyPr>
          <a:lstStyle/>
          <a:p>
            <a:r>
              <a:rPr lang="en-US" dirty="0"/>
              <a:t>Approximately 50 attendees</a:t>
            </a:r>
          </a:p>
          <a:p>
            <a:r>
              <a:rPr lang="en-US" dirty="0"/>
              <a:t>On TV 21</a:t>
            </a:r>
          </a:p>
          <a:p>
            <a:r>
              <a:rPr lang="en-US" dirty="0"/>
              <a:t>There will be a transcript</a:t>
            </a:r>
          </a:p>
          <a:p>
            <a:r>
              <a:rPr lang="en-US" dirty="0"/>
              <a:t>5 panelists</a:t>
            </a:r>
          </a:p>
          <a:p>
            <a:pPr lvl="1"/>
            <a:r>
              <a:rPr lang="en-US" sz="3200" dirty="0"/>
              <a:t>Jessie Anderson – </a:t>
            </a:r>
            <a:r>
              <a:rPr lang="en-US" sz="3200" dirty="0" err="1"/>
              <a:t>Maplehurst</a:t>
            </a:r>
            <a:r>
              <a:rPr lang="en-US" sz="3200" dirty="0"/>
              <a:t> Farm</a:t>
            </a:r>
          </a:p>
          <a:p>
            <a:pPr lvl="1"/>
            <a:r>
              <a:rPr lang="en-US" sz="3200" dirty="0"/>
              <a:t>Terry Sapp – Skagit Agricultural Advisory Board Member</a:t>
            </a:r>
          </a:p>
          <a:p>
            <a:pPr lvl="1"/>
            <a:r>
              <a:rPr lang="en-US" sz="3200" dirty="0"/>
              <a:t>Leo Roozen – </a:t>
            </a:r>
            <a:r>
              <a:rPr lang="en-US" sz="3200" dirty="0" err="1"/>
              <a:t>Roozengaarde</a:t>
            </a:r>
            <a:endParaRPr lang="en-US" sz="3200" dirty="0"/>
          </a:p>
          <a:p>
            <a:pPr lvl="1"/>
            <a:r>
              <a:rPr lang="en-US" sz="3200" dirty="0"/>
              <a:t>Annie Lohman -  Lohman Farms</a:t>
            </a:r>
          </a:p>
          <a:p>
            <a:pPr lvl="1"/>
            <a:r>
              <a:rPr lang="en-US" sz="3200" dirty="0"/>
              <a:t>Andrea Xaver – Producer Big Lake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914400" lvl="2" indent="0">
              <a:buNone/>
            </a:pPr>
            <a:endParaRPr lang="en-US" sz="1700" dirty="0"/>
          </a:p>
        </p:txBody>
      </p:sp>
      <p:pic>
        <p:nvPicPr>
          <p:cNvPr id="22" name="Picture 21" descr="Assorted vegetables and fruits">
            <a:extLst>
              <a:ext uri="{FF2B5EF4-FFF2-40B4-BE49-F238E27FC236}">
                <a16:creationId xmlns:a16="http://schemas.microsoft.com/office/drawing/2014/main" id="{CBE7E428-B816-585B-FB62-FBCF5CF0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r="21390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56ABE-FAFA-4135-A845-89A0486C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4C2619-51E3-433B-8728-F6497A45BB80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9519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B0BE10-11CA-4C3F-A639-C80DB41D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Skagit Ag Logo_ColorBanner.png">
            <a:extLst>
              <a:ext uri="{FF2B5EF4-FFF2-40B4-BE49-F238E27FC236}">
                <a16:creationId xmlns:a16="http://schemas.microsoft.com/office/drawing/2014/main" id="{66FE6418-8FEA-41C5-B96B-DC47AF2A1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29" y="991090"/>
            <a:ext cx="9726343" cy="255283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57" y="5513137"/>
            <a:ext cx="6091712" cy="57893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3429" y="3543920"/>
            <a:ext cx="9705142" cy="2785582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n-US" sz="4300" b="1" dirty="0">
                <a:solidFill>
                  <a:schemeClr val="tx1"/>
                </a:solidFill>
                <a:latin typeface="+mn-lt"/>
              </a:rPr>
              <a:t>Comments/Questions?</a:t>
            </a:r>
          </a:p>
          <a:p>
            <a:endParaRPr lang="en-US" sz="2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Sarah Ruether, Planning &amp; Development Services sruether</a:t>
            </a:r>
            <a:r>
              <a:rPr lang="en-US" sz="2800" b="1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@co.skagit.wa.us</a:t>
            </a:r>
            <a:endParaRPr lang="en-US" sz="2800" b="1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+mn-lt"/>
              <a:cs typeface="Calibri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Lisa Grueter</a:t>
            </a:r>
            <a:endParaRPr lang="en-US" sz="2800" b="1" dirty="0">
              <a:solidFill>
                <a:schemeClr val="tx1"/>
              </a:solidFill>
              <a:latin typeface="+mn-lt"/>
              <a:cs typeface="Calibri" panose="020F0502020204030204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Lisa@berkconsulting.com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6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3" y="72163"/>
            <a:ext cx="10224247" cy="1325563"/>
          </a:xfrm>
        </p:spPr>
        <p:txBody>
          <a:bodyPr/>
          <a:lstStyle/>
          <a:p>
            <a:r>
              <a:rPr lang="en-US" dirty="0"/>
              <a:t>Process/Timeline  Agritourism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3766524"/>
              </p:ext>
            </p:extLst>
          </p:nvPr>
        </p:nvGraphicFramePr>
        <p:xfrm>
          <a:off x="1129553" y="1183340"/>
          <a:ext cx="10448365" cy="473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027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5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A6490B-429F-BC5C-C3B7-D3D6899B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61397"/>
            <a:ext cx="10905066" cy="31352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E710-AEA1-351B-D234-D86C808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4C2619-51E3-433B-8728-F6497A45BB80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977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E710-AEA1-351B-D234-D86C808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4C2619-51E3-433B-8728-F6497A45BB80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94E7A-F99B-19A1-12AF-B955C8C3C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11" t="1590"/>
          <a:stretch/>
        </p:blipFill>
        <p:spPr>
          <a:xfrm>
            <a:off x="2066341" y="928850"/>
            <a:ext cx="8059317" cy="50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1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104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4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E710-AEA1-351B-D234-D86C808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4C2619-51E3-433B-8728-F6497A45BB80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5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DE466-6BC3-F944-5872-B6367C9C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51" y="938513"/>
            <a:ext cx="8554820" cy="49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0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030D54-A3CB-7523-5107-B1009FE9F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-555" r="3514"/>
          <a:stretch/>
        </p:blipFill>
        <p:spPr bwMode="auto">
          <a:xfrm>
            <a:off x="1882066" y="612559"/>
            <a:ext cx="8123068" cy="5601973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DE710-AEA1-351B-D234-D86C8087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C4C2619-51E3-433B-8728-F6497A45BB80}" type="slidenum">
              <a:rPr lang="en-US" sz="120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6</a:t>
            </a:fld>
            <a:endParaRPr lang="en-US" sz="12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03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DAC-EE22-4884-96AA-F5CF02ED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-105748"/>
            <a:ext cx="6586491" cy="1676603"/>
          </a:xfrm>
        </p:spPr>
        <p:txBody>
          <a:bodyPr>
            <a:normAutofit/>
          </a:bodyPr>
          <a:lstStyle/>
          <a:p>
            <a:r>
              <a:rPr lang="en-US" sz="4000" dirty="0"/>
              <a:t>Ag. Leaders Lunch 11/2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CBC8-CEAE-4296-B014-92CB0C1F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829" y="1203649"/>
            <a:ext cx="7963269" cy="5234473"/>
          </a:xfrm>
        </p:spPr>
        <p:txBody>
          <a:bodyPr>
            <a:normAutofit/>
          </a:bodyPr>
          <a:lstStyle/>
          <a:p>
            <a:r>
              <a:rPr lang="en-US" sz="2800" dirty="0"/>
              <a:t>Approximately 10-15 attendees</a:t>
            </a:r>
          </a:p>
          <a:p>
            <a:r>
              <a:rPr lang="en-US" sz="2800" dirty="0"/>
              <a:t>A discussion of how do you define Agritourism and how can agriculture benefit.</a:t>
            </a:r>
          </a:p>
          <a:p>
            <a:r>
              <a:rPr lang="en-US" sz="2800" dirty="0"/>
              <a:t>A discussion of what is an accessory use- how does agritourism activity (maintain) subordinate use</a:t>
            </a:r>
          </a:p>
          <a:p>
            <a:r>
              <a:rPr lang="en-US" sz="2800" dirty="0"/>
              <a:t>Timeframe (taking into consideration weather windows needed for harvest)</a:t>
            </a:r>
          </a:p>
          <a:p>
            <a:r>
              <a:rPr lang="en-US" sz="2800" dirty="0"/>
              <a:t>Actual vs perceived impacts – do we have data?</a:t>
            </a:r>
          </a:p>
          <a:p>
            <a:r>
              <a:rPr lang="en-US" sz="2800" dirty="0"/>
              <a:t>Desire for an Agriculture Education Foundation and desire for the public to learn about agriculture through agritourism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914400" lvl="2" indent="0">
              <a:buNone/>
            </a:pPr>
            <a:endParaRPr lang="en-US" sz="1700" dirty="0"/>
          </a:p>
        </p:txBody>
      </p:sp>
      <p:pic>
        <p:nvPicPr>
          <p:cNvPr id="22" name="Picture 21" descr="Assorted vegetables and fruits">
            <a:extLst>
              <a:ext uri="{FF2B5EF4-FFF2-40B4-BE49-F238E27FC236}">
                <a16:creationId xmlns:a16="http://schemas.microsoft.com/office/drawing/2014/main" id="{CBE7E428-B816-585B-FB62-FBCF5CF0B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91" r="21390" b="-1"/>
          <a:stretch/>
        </p:blipFill>
        <p:spPr>
          <a:xfrm>
            <a:off x="21" y="10"/>
            <a:ext cx="3932788" cy="685799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56ABE-FAFA-4135-A845-89A0486C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4C2619-51E3-433B-8728-F6497A45BB80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02279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DAC-EE22-4884-96AA-F5CF02ED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-105748"/>
            <a:ext cx="6586491" cy="1676603"/>
          </a:xfrm>
        </p:spPr>
        <p:txBody>
          <a:bodyPr>
            <a:normAutofit/>
          </a:bodyPr>
          <a:lstStyle/>
          <a:p>
            <a:r>
              <a:rPr lang="en-US" sz="3600" dirty="0"/>
              <a:t>Sedro Woolley Senior Center 11/10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CBC8-CEAE-4296-B014-92CB0C1F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5297" y="1304439"/>
            <a:ext cx="7405169" cy="5234473"/>
          </a:xfrm>
        </p:spPr>
        <p:txBody>
          <a:bodyPr>
            <a:normAutofit/>
          </a:bodyPr>
          <a:lstStyle/>
          <a:p>
            <a:r>
              <a:rPr lang="en-US" sz="2800" dirty="0"/>
              <a:t>Approximately 10-12 attendees</a:t>
            </a:r>
          </a:p>
          <a:p>
            <a:r>
              <a:rPr lang="en-US" sz="2800" dirty="0"/>
              <a:t>A discussion of what agritourism “fits” and how do you keep it accessory</a:t>
            </a:r>
          </a:p>
          <a:p>
            <a:r>
              <a:rPr lang="en-US" sz="2800" dirty="0"/>
              <a:t>A desire for consistency, safety and enforcement of future activities </a:t>
            </a:r>
          </a:p>
          <a:p>
            <a:r>
              <a:rPr lang="en-US" sz="2800" dirty="0"/>
              <a:t>Weddings are not agritourism, also can number of wedding operators be limited?</a:t>
            </a:r>
          </a:p>
          <a:p>
            <a:r>
              <a:rPr lang="en-US" sz="2800" dirty="0"/>
              <a:t>Property rights</a:t>
            </a:r>
          </a:p>
          <a:p>
            <a:r>
              <a:rPr lang="en-US" sz="2800" dirty="0"/>
              <a:t>The issue of spraying farms is covered by the right to farm ordinance</a:t>
            </a:r>
          </a:p>
          <a:p>
            <a:r>
              <a:rPr lang="en-US" sz="2800" dirty="0"/>
              <a:t>Define limits- we need a balance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914400" lvl="2" indent="0">
              <a:buNone/>
            </a:pPr>
            <a:endParaRPr lang="en-US" sz="1700" dirty="0"/>
          </a:p>
        </p:txBody>
      </p:sp>
      <p:pic>
        <p:nvPicPr>
          <p:cNvPr id="22" name="Picture 21" descr="Assorted vegetables and fruits">
            <a:extLst>
              <a:ext uri="{FF2B5EF4-FFF2-40B4-BE49-F238E27FC236}">
                <a16:creationId xmlns:a16="http://schemas.microsoft.com/office/drawing/2014/main" id="{CBE7E428-B816-585B-FB62-FBCF5CF0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r="21390" b="-1"/>
          <a:stretch/>
        </p:blipFill>
        <p:spPr>
          <a:xfrm>
            <a:off x="-347127" y="-55485"/>
            <a:ext cx="4710586" cy="6968970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56ABE-FAFA-4135-A845-89A0486C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4C2619-51E3-433B-8728-F6497A45BB80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405288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2DAC-EE22-4884-96AA-F5CF02ED0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-105748"/>
            <a:ext cx="6586491" cy="1676603"/>
          </a:xfrm>
        </p:spPr>
        <p:txBody>
          <a:bodyPr>
            <a:normAutofit/>
          </a:bodyPr>
          <a:lstStyle/>
          <a:p>
            <a:r>
              <a:rPr lang="en-US" sz="3600" dirty="0"/>
              <a:t>Maple Hall, La Conner 11/16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CBC8-CEAE-4296-B014-92CB0C1F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489" y="1162976"/>
            <a:ext cx="7439487" cy="55585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Approximately 30 attendees</a:t>
            </a:r>
          </a:p>
          <a:p>
            <a:r>
              <a:rPr lang="en-US" sz="2800" dirty="0"/>
              <a:t>What kind of agritourism should be allowed- think about return on investment.</a:t>
            </a:r>
          </a:p>
          <a:p>
            <a:r>
              <a:rPr lang="en-US" sz="2800" dirty="0"/>
              <a:t>Farm to table restaurant can showcase what is grown here.</a:t>
            </a:r>
          </a:p>
          <a:p>
            <a:r>
              <a:rPr lang="en-US" sz="2800" dirty="0"/>
              <a:t>Small farms need support – farm stands and other agritourism help support small farms</a:t>
            </a:r>
          </a:p>
          <a:p>
            <a:r>
              <a:rPr lang="en-US" sz="2800" dirty="0"/>
              <a:t>Example of Maryland Wholesale Produce Market</a:t>
            </a:r>
          </a:p>
          <a:p>
            <a:r>
              <a:rPr lang="en-US" sz="2800" dirty="0"/>
              <a:t>Comments in favor of property rights</a:t>
            </a:r>
          </a:p>
          <a:p>
            <a:r>
              <a:rPr lang="en-US" sz="2800" dirty="0"/>
              <a:t>Regulations need to be flexible as agritourism is evolving</a:t>
            </a:r>
          </a:p>
          <a:p>
            <a:r>
              <a:rPr lang="en-US" sz="2800" dirty="0"/>
              <a:t>Work with generational farmers cooperatively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914400" lvl="2" indent="0">
              <a:buNone/>
            </a:pPr>
            <a:endParaRPr lang="en-US" sz="1700" dirty="0"/>
          </a:p>
        </p:txBody>
      </p:sp>
      <p:pic>
        <p:nvPicPr>
          <p:cNvPr id="22" name="Picture 21" descr="Assorted vegetables and fruits">
            <a:extLst>
              <a:ext uri="{FF2B5EF4-FFF2-40B4-BE49-F238E27FC236}">
                <a16:creationId xmlns:a16="http://schemas.microsoft.com/office/drawing/2014/main" id="{CBE7E428-B816-585B-FB62-FBCF5CF0B4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91" r="21390" b="-1"/>
          <a:stretch/>
        </p:blipFill>
        <p:spPr>
          <a:xfrm>
            <a:off x="-357347" y="0"/>
            <a:ext cx="4599208" cy="6804195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56ABE-FAFA-4135-A845-89A0486C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C4C2619-51E3-433B-8728-F6497A45BB80}" type="slidenum">
              <a:rPr lang="en-US" sz="190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91886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kag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65D"/>
      </a:accent1>
      <a:accent2>
        <a:srgbClr val="A1DAF3"/>
      </a:accent2>
      <a:accent3>
        <a:srgbClr val="ED5338"/>
      </a:accent3>
      <a:accent4>
        <a:srgbClr val="B8AFAE"/>
      </a:accent4>
      <a:accent5>
        <a:srgbClr val="2C6130"/>
      </a:accent5>
      <a:accent6>
        <a:srgbClr val="E1B72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4A013D9B95047B290E58A2C3F02E6" ma:contentTypeVersion="9" ma:contentTypeDescription="Create a new document." ma:contentTypeScope="" ma:versionID="6230472239227de12de987981359e3e2">
  <xsd:schema xmlns:xsd="http://www.w3.org/2001/XMLSchema" xmlns:xs="http://www.w3.org/2001/XMLSchema" xmlns:p="http://schemas.microsoft.com/office/2006/metadata/properties" xmlns:ns2="da85d29a-366b-4be4-977b-2113def2952a" xmlns:ns3="9541e21d-3871-4443-8afd-b2e2bce0fd19" targetNamespace="http://schemas.microsoft.com/office/2006/metadata/properties" ma:root="true" ma:fieldsID="15d6658fe2bd7ef8e7e78071e8b744ff" ns2:_="" ns3:_="">
    <xsd:import namespace="da85d29a-366b-4be4-977b-2113def2952a"/>
    <xsd:import namespace="9541e21d-3871-4443-8afd-b2e2bce0f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5d29a-366b-4be4-977b-2113def295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1e21d-3871-4443-8afd-b2e2bce0fd1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DD80A3-D019-414A-93F2-F78955CC55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7E6986-1B0A-438B-A118-25889EC96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85d29a-366b-4be4-977b-2113def2952a"/>
    <ds:schemaRef ds:uri="9541e21d-3871-4443-8afd-b2e2bce0fd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97D0E6-E7F2-47A6-8F06-5CD0A8F6A52D}">
  <ds:schemaRefs>
    <ds:schemaRef ds:uri="http://schemas.microsoft.com/office/2006/documentManagement/types"/>
    <ds:schemaRef ds:uri="9541e21d-3871-4443-8afd-b2e2bce0fd19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a85d29a-366b-4be4-977b-2113def2952a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341</Words>
  <Application>Microsoft Office PowerPoint</Application>
  <PresentationFormat>Widescreen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Office Theme</vt:lpstr>
      <vt:lpstr>PowerPoint Presentation</vt:lpstr>
      <vt:lpstr>Process/Timeline  Agritourism</vt:lpstr>
      <vt:lpstr>PowerPoint Presentation</vt:lpstr>
      <vt:lpstr>PowerPoint Presentation</vt:lpstr>
      <vt:lpstr>PowerPoint Presentation</vt:lpstr>
      <vt:lpstr>PowerPoint Presentation</vt:lpstr>
      <vt:lpstr>Ag. Leaders Lunch 11/2 </vt:lpstr>
      <vt:lpstr>Sedro Woolley Senior Center 11/10  </vt:lpstr>
      <vt:lpstr>Maple Hall, La Conner 11/16  </vt:lpstr>
      <vt:lpstr>Town Hall 12/06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Commission</dc:title>
  <dc:creator>Lisa Grueter</dc:creator>
  <cp:lastModifiedBy>Sarah Ruether</cp:lastModifiedBy>
  <cp:revision>85</cp:revision>
  <cp:lastPrinted>2022-12-13T21:48:04Z</cp:lastPrinted>
  <dcterms:created xsi:type="dcterms:W3CDTF">2020-12-07T15:44:35Z</dcterms:created>
  <dcterms:modified xsi:type="dcterms:W3CDTF">2022-12-14T16:49:55Z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0x010100AEB4A013D9B95047B290E58A2C3F02E6</vt:lpwstr>
  </property>
</Properties>
</file>